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aeaebc4153_1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aeaebc4153_1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aeaebc4153_1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aeaebc4153_1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aeaebc4153_1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aeaebc4153_1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aeaebc4153_1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aeaebc4153_1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aeaebc4153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aeaebc4153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aeaebc4153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aeaebc4153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aeaebc4153_1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aeaebc4153_1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aeaebc4153_1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aeaebc4153_1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aeaebc4153_1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aeaebc4153_1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aeaebc4153_1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aeaebc4153_1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aeaebc4153_1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aeaebc4153_1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aeaebc4153_1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aeaebc4153_1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drive.google.com/file/d/1LXzrdfjvUZHxg385-YfFqx-dtgWu0qcb/view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72775" y="758388"/>
            <a:ext cx="8520600" cy="279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K-Track: Kalman-Enhanced Tracking for Accelerating Deep Point Trackers on Edge Devices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72775" y="3592513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Bishoy Galoaa, Pau Closas, Sarah Ostadabbas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WACV-Workshops (RWS) 2026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Choices Matter</a:t>
            </a:r>
            <a:endParaRPr/>
          </a:p>
        </p:txBody>
      </p:sp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984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/>
              <a:t>Velocity state: +8-12% accuracy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/>
              <a:t>Adaptive covariance: +5-7% accuracy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/>
              <a:t>3 warmup frames optimal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/>
              <a:t>Kalman filtering beats simple interpolation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9" name="Google Shape;11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7729" y="2571750"/>
            <a:ext cx="4497826" cy="174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6487" y="719103"/>
            <a:ext cx="4260301" cy="17855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Contributions</a:t>
            </a:r>
            <a:endParaRPr/>
          </a:p>
        </p:txBody>
      </p:sp>
      <p:sp>
        <p:nvSpPr>
          <p:cNvPr id="126" name="Google Shape;126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General-purpose, tracker-agnostic framework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5-10× speedup with 85%+ accuracy retention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Real-time performance on edge devices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 retraining or architecture changes needed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Open-source implementation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132" name="Google Shape;132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takeaway: "Run deep learning less frequently, not weaker"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Limitation limited by the dataset: We relied on just the Constant Velocity model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Future Work: </a:t>
            </a:r>
            <a:r>
              <a:rPr b="1" lang="en"/>
              <a:t>Multi-rate sensor fusion with optical flow</a:t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/>
          <p:nvPr>
            <p:ph type="title"/>
          </p:nvPr>
        </p:nvSpPr>
        <p:spPr>
          <a:xfrm>
            <a:off x="311700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Point Tracking on Edge Devices is Too Slow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Modern deep learning trackers achieve amazing accuracy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But they require per-frame GPU inference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Edge devices (robots, drones, IoT cameras) can't keep up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5-10× slower on Jetson vs high-end GPUs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This prevents real-world deployment</a:t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380475"/>
            <a:ext cx="4439951" cy="175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Most Motion is Locally Smooth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Point trajectories are </a:t>
            </a:r>
            <a:r>
              <a:rPr b="1" lang="en"/>
              <a:t>predictable</a:t>
            </a:r>
            <a:r>
              <a:rPr lang="en"/>
              <a:t> over </a:t>
            </a:r>
            <a:r>
              <a:rPr b="1" lang="en"/>
              <a:t>short time</a:t>
            </a:r>
            <a:r>
              <a:rPr lang="en"/>
              <a:t> windows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Deep learning </a:t>
            </a:r>
            <a:r>
              <a:rPr b="1" lang="en" u="sng"/>
              <a:t>every frame</a:t>
            </a:r>
            <a:r>
              <a:rPr lang="en"/>
              <a:t> is wasteful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Solution: Run deep tracker only on sparse keyframes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Use a Kalman filtering for intermediate frames</a:t>
            </a:r>
            <a:endParaRPr b="1"/>
          </a:p>
        </p:txBody>
      </p:sp>
      <p:pic>
        <p:nvPicPr>
          <p:cNvPr id="69" name="Google Shape;69;p15" title="concat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6150" y="1260475"/>
            <a:ext cx="42672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 txBox="1"/>
          <p:nvPr/>
        </p:nvSpPr>
        <p:spPr>
          <a:xfrm>
            <a:off x="5234400" y="4506900"/>
            <a:ext cx="3050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TAPVid-DAVIS Dataset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Hybrid Tracking Pipeline</a:t>
            </a:r>
            <a:endParaRPr/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311700" y="1152475"/>
            <a:ext cx="8520600" cy="170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highlight>
                  <a:srgbClr val="B6D7A8"/>
                </a:highlight>
              </a:rPr>
              <a:t>Warmup Phase</a:t>
            </a:r>
            <a:r>
              <a:rPr lang="en"/>
              <a:t>: Initialize with </a:t>
            </a:r>
            <a:r>
              <a:rPr i="1" lang="en"/>
              <a:t>3 or any number</a:t>
            </a:r>
            <a:r>
              <a:rPr lang="en"/>
              <a:t> of consecutive frames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highlight>
                  <a:srgbClr val="D5A6BD"/>
                </a:highlight>
              </a:rPr>
              <a:t>Hybrid Phase</a:t>
            </a:r>
            <a:r>
              <a:rPr lang="en"/>
              <a:t>: Alternate between: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>
                <a:solidFill>
                  <a:srgbClr val="FF0000"/>
                </a:solidFill>
              </a:rPr>
              <a:t>Keyframes (every N frames)</a:t>
            </a:r>
            <a:r>
              <a:rPr lang="en"/>
              <a:t>: Deep learning + Kalman update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>
                <a:solidFill>
                  <a:srgbClr val="0000FF"/>
                </a:solidFill>
              </a:rPr>
              <a:t>Intermediate frames</a:t>
            </a:r>
            <a:r>
              <a:rPr lang="en"/>
              <a:t>: Kalman prediction only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Achieves </a:t>
            </a:r>
            <a:r>
              <a:rPr b="1" lang="en"/>
              <a:t>N× speedup</a:t>
            </a:r>
            <a:r>
              <a:rPr lang="en"/>
              <a:t> while maintaining accuracy</a:t>
            </a:r>
            <a:endParaRPr/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575" y="2854675"/>
            <a:ext cx="8839204" cy="17911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Motion Model &amp; State Estimation</a:t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984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rgbClr val="6FA8DC"/>
                </a:solidFill>
              </a:rPr>
              <a:t>State</a:t>
            </a:r>
            <a:r>
              <a:rPr lang="en"/>
              <a:t>: [x, y, velocity_x, velocity_y]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b="1" i="1" lang="en"/>
              <a:t>Constant velocity</a:t>
            </a:r>
            <a:r>
              <a:rPr lang="en"/>
              <a:t> motion model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rgbClr val="FF0000"/>
                </a:solidFill>
              </a:rPr>
              <a:t>Prediction step</a:t>
            </a:r>
            <a:r>
              <a:rPr lang="en"/>
              <a:t>: propagate state forward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rgbClr val="A64D79"/>
                </a:solidFill>
              </a:rPr>
              <a:t>Update step</a:t>
            </a:r>
            <a:r>
              <a:rPr lang="en"/>
              <a:t>: correct with deep tracker measurements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rgbClr val="6AA84F"/>
                </a:solidFill>
              </a:rPr>
              <a:t>Bayesian uncertainty</a:t>
            </a:r>
            <a:r>
              <a:rPr lang="en"/>
              <a:t> propagation maintains coherence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3300" y="1615838"/>
            <a:ext cx="4267202" cy="2489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 Accuracy Retention</a:t>
            </a:r>
            <a:endParaRPr/>
          </a:p>
        </p:txBody>
      </p:sp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Tested on 3 state-of-the-art trackers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N=10 (10× fewer inferences): &gt;85% accuracy retained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N=5: &gt;90% accuracy retained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Graceful degradation as N increases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b="1" lang="en"/>
              <a:t>Metrics:</a:t>
            </a:r>
            <a:endParaRPr b="1"/>
          </a:p>
          <a:p>
            <a:pPr indent="-304165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b="1" lang="en"/>
              <a:t>PCK@5px (Percent Correct Keypoints)</a:t>
            </a:r>
            <a:r>
              <a:rPr lang="en"/>
              <a:t> - Percentage of tracked points within 5 pixels of ground truth</a:t>
            </a:r>
            <a:endParaRPr/>
          </a:p>
          <a:p>
            <a:pPr indent="-304165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b="1" lang="en"/>
              <a:t>EPE (End Point Error)</a:t>
            </a:r>
            <a:r>
              <a:rPr lang="en"/>
              <a:t> - Average pixel distance between predicted and ground truth point locations</a:t>
            </a:r>
            <a:endParaRPr/>
          </a:p>
          <a:p>
            <a:pPr indent="-304165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b="1" lang="en"/>
              <a:t>AJ (Average Jaccard)</a:t>
            </a:r>
            <a:r>
              <a:rPr lang="en"/>
              <a:t> - Measures spatial overlap/intersection-over-union for tracked regions</a:t>
            </a:r>
            <a:endParaRPr/>
          </a:p>
          <a:p>
            <a:pPr indent="-304165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b="1" lang="en"/>
              <a:t>FPS (Frames Per Second)</a:t>
            </a:r>
            <a:r>
              <a:rPr lang="en"/>
              <a:t> - Computational efficiency metric measuring processing speed</a:t>
            </a:r>
            <a:endParaRPr/>
          </a:p>
        </p:txBody>
      </p:sp>
      <p:pic>
        <p:nvPicPr>
          <p:cNvPr id="91" name="Google Shape;9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8975" y="1437150"/>
            <a:ext cx="4535852" cy="1815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Real-Time on Edge Devices</a:t>
            </a:r>
            <a:endParaRPr/>
          </a:p>
        </p:txBody>
      </p:sp>
      <p:sp>
        <p:nvSpPr>
          <p:cNvPr id="97" name="Google Shape;97;p19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RTX Titan: 5-10× speedup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Jetson Orin Nano: Enables real-time tracking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CoTracker3: 1.8 → 5.0 FPS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Track-On: 0.6 → 4.1 FPS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Kalman filtering overhead: &lt;0.1ms per frame</a:t>
            </a:r>
            <a:endParaRPr/>
          </a:p>
        </p:txBody>
      </p:sp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2325" y="936825"/>
            <a:ext cx="4621451" cy="187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Tracking Quality Maintained</a:t>
            </a:r>
            <a:endParaRPr/>
          </a:p>
        </p:txBody>
      </p:sp>
      <p:sp>
        <p:nvSpPr>
          <p:cNvPr id="104" name="Google Shape;104;p20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Smooth trajectories even at N=10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Robust to fast motion and camera shake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Quick recovery at keyframes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Works across different tracker architectures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5" name="Google Shape;10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49725" y="2768000"/>
            <a:ext cx="6755999" cy="231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Tracking Robustness </a:t>
            </a:r>
            <a:r>
              <a:rPr lang="en"/>
              <a:t>Across</a:t>
            </a:r>
            <a:r>
              <a:rPr lang="en"/>
              <a:t> Different Intervals </a:t>
            </a:r>
            <a:endParaRPr/>
          </a:p>
        </p:txBody>
      </p:sp>
      <p:sp>
        <p:nvSpPr>
          <p:cNvPr id="111" name="Google Shape;111;p21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At N = 10, motion becomes slightly jerky due to longer prediction horizons, yet points maintain robust localization on the object despite 10× reduced inference frequency. </a:t>
            </a:r>
            <a:endParaRPr/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9625" y="1585463"/>
            <a:ext cx="4267200" cy="25504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